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57.jpeg" ContentType="image/jpeg"/>
  <Override PartName="/ppt/media/image63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1.png" ContentType="image/png"/>
  <Override PartName="/ppt/media/image58.png" ContentType="image/png"/>
  <Override PartName="/ppt/media/image18.png" ContentType="image/png"/>
  <Override PartName="/ppt/media/image60.png" ContentType="image/png"/>
  <Override PartName="/ppt/media/image20.png" ContentType="image/png"/>
  <Override PartName="/ppt/media/image22.png" ContentType="image/png"/>
  <Override PartName="/ppt/media/image59.png" ContentType="image/png"/>
  <Override PartName="/ppt/media/image71.jpeg" ContentType="image/jpe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4.png" ContentType="image/png"/>
  <Override PartName="/ppt/media/image66.png" ContentType="image/png"/>
  <Override PartName="/ppt/media/image29.png" ContentType="image/png"/>
  <Override PartName="/ppt/media/image25.png" ContentType="image/png"/>
  <Override PartName="/ppt/media/image62.png" ContentType="image/png"/>
  <Override PartName="/ppt/media/image23.png" ContentType="image/png"/>
  <Override PartName="/ppt/media/image61.png" ContentType="image/png"/>
  <Override PartName="/ppt/media/image24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26.png" ContentType="image/png"/>
  <Override PartName="/ppt/media/image8.jpeg" ContentType="image/jpeg"/>
  <Override PartName="/ppt/media/image3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65.jpeg" ContentType="image/jpeg"/>
  <Override PartName="/ppt/media/image49.png" ContentType="image/png"/>
  <Override PartName="/ppt/media/image6.gif" ContentType="image/gif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13.png" ContentType="image/png"/>
  <Override PartName="/ppt/media/image36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3C2C68E-8427-4827-9EDF-1BBBF5D3B8D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685800" y="5627160"/>
            <a:ext cx="5486040" cy="15192720"/>
          </a:xfrm>
          <a:prstGeom prst="rect">
            <a:avLst/>
          </a:prstGeom>
          <a:ln w="0">
            <a:noFill/>
          </a:ln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85800" y="21664080"/>
            <a:ext cx="5486040" cy="17724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sldNum" idx="49"/>
          </p:nvPr>
        </p:nvSpPr>
        <p:spPr>
          <a:xfrm>
            <a:off x="3884760" y="42757920"/>
            <a:ext cx="2971440" cy="22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115FAE1-05BD-4419-A3DE-9D7EE0A1D844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685800" y="5627160"/>
            <a:ext cx="5486040" cy="15192720"/>
          </a:xfrm>
          <a:prstGeom prst="rect">
            <a:avLst/>
          </a:prstGeom>
          <a:ln w="0">
            <a:noFill/>
          </a:ln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85800" y="21664080"/>
            <a:ext cx="5486040" cy="17724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sldNum" idx="50"/>
          </p:nvPr>
        </p:nvSpPr>
        <p:spPr>
          <a:xfrm>
            <a:off x="3884760" y="42757920"/>
            <a:ext cx="2971440" cy="22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400" spc="-1" strike="noStrike">
                <a:solidFill>
                  <a:srgbClr val="000000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956F734-4DAD-460E-B8F7-3CAA1D7D510E}" type="slidenum"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790308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937692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42924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790308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937692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BEF3E02-2CCE-46C1-A4D6-9BBF6CD7DAD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FDAF1E-2858-4D56-95DD-A471F31697F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8989C9-E2DA-48B7-9810-63F8EBC5E04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7FE2BB-2938-4330-AF97-5F41FF9EC44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728257-8E86-46A7-AF8A-DCBB8ACDD63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9B1A5E-F13E-46DF-AD94-28F7243E9D6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521D3A-CE50-495B-A8B0-C01DB6D055A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BAECCC-E053-4FC9-BB99-C7BAEA7523B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7B77C2-1CB0-4D57-813A-4757425E709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EA376B-4008-47DA-B6D8-909629F51DB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694896-53B2-41AC-A5A1-DB0BCFC4FE8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790308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937692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42924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790308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937692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592788-0FCB-4212-8D98-DD11CC3656F4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1DD7BC-76A5-42B6-818D-1770FD9BFE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D72408E-DCE0-435B-8F3D-91F00DCAD88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8DB0384-D767-454E-9407-C49E8702A2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B8D2F3-6A55-4B78-AF0C-AD69A9472C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F2D548-3D53-4D79-A010-2CFBEAFD89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15AC0E1-C23F-45AF-9832-37C61D6161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157C0FB-C025-4B99-B1CB-C8CA2D213A0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221243F-83F4-4A8A-9B7A-1F1580B946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4FD2C9C-DB4A-467C-A096-B640B3FDEC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EECF419-2A38-41A8-894B-8D32FE82FE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1472FA0-0E77-4FD8-85D3-B78741B8BDB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790308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937692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42924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790308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937692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A45AFB1-22C3-4F4F-A8C3-8D1176734D8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790308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9376920" y="27396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42924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790308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9376920" y="3303720"/>
            <a:ext cx="14032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580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8662680" y="330372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42924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8662680" y="273960"/>
            <a:ext cx="212688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429240" y="3303720"/>
            <a:ext cx="4358520" cy="276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rmAutofit/>
          </a:bodyPr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343DBB7-A3A4-4329-A2E0-FEAD8CE016BE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23880" y="1282320"/>
            <a:ext cx="7886520" cy="21391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b">
            <a:noAutofit/>
          </a:bodyPr>
          <a:p>
            <a:r>
              <a:rPr b="0" lang="en-US" sz="4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23880" y="3441960"/>
            <a:ext cx="7886520" cy="11246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FF24F6C-02D7-4411-B956-2C00F730BE41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 rot="5400000">
            <a:off x="1349640" y="-446760"/>
            <a:ext cx="4358520" cy="58003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github.com/osjuquiga/IBM-Data-Sciene-Capstone/blob/main/labs-jupyter-spacex-Data%20wrangling.ipynb" TargetMode="External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osjuquiga/IBM-Data-Sciene-Capstone/blob/main/jupyter-labs-eda-dataviz.ipynb" TargetMode="External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hyperlink" Target="https://github.com/osjuquiga/IBM-Data-Sciene-Capstone/blob/main/jupyter-labs-eda-sql-coursera_sqllite.ipynb" TargetMode="External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github.com/osjuquiga/IBM-Data-Sciene-Capstone/blob/main/jupyter-labs-spacex-data-collection-api.ipynb" TargetMode="External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hyperlink" Target="https://github.com/osjuquiga/IBM-Data-Sciene-Capstone/blob/main/spacex_dash_app.py" TargetMode="External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github.com/osjuquiga/IBM-Data-Sciene-Capstone/blob/main/SpaceX_Machine_Learning_Prediction_Part_5.jupyterlite.ipynb" TargetMode="External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gif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github.com/osjuquiga/IBM-Data-Sciene-Capstone/blob/main/jupyter-labs-spacex-data-collection-api.ipynb" TargetMode="External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github.com/osjuquiga/IBM-Data-Sciene-Capstone/blob/main/jupyter-labs-webscraping.ipynb" TargetMode="External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27;p27"/>
          <p:cNvSpPr/>
          <p:nvPr/>
        </p:nvSpPr>
        <p:spPr>
          <a:xfrm>
            <a:off x="666360" y="3426480"/>
            <a:ext cx="1885320" cy="49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7e6e6"/>
                </a:solidFill>
                <a:latin typeface="Arial"/>
                <a:ea typeface="Arial"/>
              </a:rPr>
              <a:t>Oscar Quiroga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e7e6e6"/>
                </a:solidFill>
                <a:latin typeface="Arial"/>
                <a:ea typeface="Arial"/>
              </a:rPr>
              <a:t>2024-06-17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65" name="Google Shape;128;p27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667440" y="507600"/>
            <a:ext cx="1577880" cy="471600"/>
          </a:xfrm>
          <a:prstGeom prst="rect">
            <a:avLst/>
          </a:prstGeom>
          <a:ln w="0">
            <a:noFill/>
          </a:ln>
        </p:spPr>
      </p:pic>
    </p:spTree>
  </p:cSld>
  <p:transition spd="slow">
    <p:push dir="r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Num" idx="18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826B3B0-C9F5-4E0F-B00C-C58896F0BB05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510360" cy="35654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9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From Collected SpaceX API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9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Null values replaced with mean of field.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90000"/>
              </a:lnSpc>
              <a:spcBef>
                <a:spcPts val="799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Exploratory data analysis (EDA)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90000"/>
              </a:lnSpc>
              <a:spcBef>
                <a:spcPts val="799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Data wrangling GitHub URL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https://github.com/osjuquiga/IBM-Data-Sciene-Capstone/blob/main/labs-jupyter-spacex-Data%20wrangling.ipynb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Google Shape;209;p36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Data Wrangling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209" name="Google Shape;210;p36"/>
          <p:cNvGraphicFramePr/>
          <p:nvPr/>
        </p:nvGraphicFramePr>
        <p:xfrm>
          <a:off x="4572000" y="1369080"/>
          <a:ext cx="3191760" cy="3244320"/>
        </p:xfrm>
        <a:graphic>
          <a:graphicData uri="http://schemas.openxmlformats.org/drawingml/2006/table">
            <a:tbl>
              <a:tblPr/>
              <a:tblGrid>
                <a:gridCol w="1595880"/>
                <a:gridCol w="1595880"/>
              </a:tblGrid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Landing Outcome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Outcome Label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 ASDS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None None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 RTLS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 ASDS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 Ocean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True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 Ocean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None ASDS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  <a:tr h="38232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 RTLS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False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0" name="Google Shape;211;p36"/>
          <p:cNvSpPr/>
          <p:nvPr/>
        </p:nvSpPr>
        <p:spPr>
          <a:xfrm>
            <a:off x="4347720" y="899280"/>
            <a:ext cx="3778200" cy="63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EDA target labels for ML classification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Num" idx="19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4B44FC4-48D6-4081-892E-2F25EA4FABCF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10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437256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Fields Orbit, Year, Flight number, Launch Site and Payload were visualized against each other to find patterns in data.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Mostly Seaborn charts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Prepare data for feature engineering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https://github.com/osjuquiga/IBM-Data-Sciene-Capstone/blob/main/jupyter-labs-eda-dataviz.ipynb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Google Shape;218;p37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EDA with Data Visualization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14" name="Google Shape;219;p37" descr=""/>
          <p:cNvPicPr/>
          <p:nvPr/>
        </p:nvPicPr>
        <p:blipFill>
          <a:blip r:embed="rId3"/>
          <a:stretch/>
        </p:blipFill>
        <p:spPr>
          <a:xfrm>
            <a:off x="5233680" y="1808280"/>
            <a:ext cx="3230280" cy="238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 idx="20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BCB1955-9B89-4BBD-9484-DFF365148DAB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77440" y="1355040"/>
            <a:ext cx="48247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Webscrapped data loaded into sqlite, Jupyter magic statements for querying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General Payload statistics about some clients like NASA, booster type and launch site. Also statistics in time.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Determine the cost of a launch if first stage will land.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https://github.com/osjuquiga/IBM-Data-Sciene-Capstone/blob/main/jupyter-labs-eda-sql-coursera_sqllite.ipynb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Google Shape;226;p38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EDA with SQL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18" name="Google Shape;227;p38" descr=""/>
          <p:cNvPicPr/>
          <p:nvPr/>
        </p:nvPicPr>
        <p:blipFill>
          <a:blip r:embed="rId3"/>
          <a:stretch/>
        </p:blipFill>
        <p:spPr>
          <a:xfrm>
            <a:off x="6044760" y="1294920"/>
            <a:ext cx="2418840" cy="274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Num" idx="21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16734C9-AE18-45D9-B86D-F0F769FD123B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28560" y="1406160"/>
            <a:ext cx="450504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Markers and pop ups for launch locations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Find patterns in proximity to other nearby locations like beaches, railways or streets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Find success rate of location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of interactive map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https://github.com/osjuquiga/IBM-Data-Sciene-Capstone/blob/main/jupyter-labs-spacex-data-collection-api.ipynb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Google Shape;234;p39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Build an Interactive Map with Folium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2" name="Google Shape;235;p39" descr=""/>
          <p:cNvPicPr/>
          <p:nvPr/>
        </p:nvPicPr>
        <p:blipFill>
          <a:blip r:embed="rId3"/>
          <a:stretch/>
        </p:blipFill>
        <p:spPr>
          <a:xfrm>
            <a:off x="5529600" y="968040"/>
            <a:ext cx="339840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Num" idx="22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7132CF0-1D83-49C3-AB26-FCB15A7C8953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47257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interactive  dashboard with dropdown launching station and date ranges for successful launches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dashboard focus on the most viable launching station in time.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of Plotly Dash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https://github.com/osjuquiga/IBM-Data-Sciene-Capstone/blob/main/spacex_dash_app.py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Google Shape;242;p40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Build a Dashboard with Plotly Dash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26" name="Google Shape;243;p40" descr=""/>
          <p:cNvPicPr/>
          <p:nvPr/>
        </p:nvPicPr>
        <p:blipFill>
          <a:blip r:embed="rId3"/>
          <a:stretch/>
        </p:blipFill>
        <p:spPr>
          <a:xfrm>
            <a:off x="5844960" y="1900800"/>
            <a:ext cx="2619000" cy="174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 idx="23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66E512B-7ECE-45E8-8C31-9AB8769EFCE6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44287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 series of machine learning methods for classification, SVM, KNN, Logistic regression and decision trees were tested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One hot vector for categorical variables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predictive analysis lab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https://github.com/osjuquiga/IBM-Data-Sciene-Capstone/blob/main/SpaceX_Machine_Learning_Prediction_Part_5.jupyterlite.ipynb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Google Shape;250;p41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Predictive Analysis (Classification)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30" name="Google Shape;251;p41"/>
          <p:cNvSpPr/>
          <p:nvPr/>
        </p:nvSpPr>
        <p:spPr>
          <a:xfrm>
            <a:off x="5930640" y="113976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Isolate features and target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Google Shape;252;p41"/>
          <p:cNvSpPr/>
          <p:nvPr/>
        </p:nvSpPr>
        <p:spPr>
          <a:xfrm>
            <a:off x="5930640" y="177336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Train classificator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Google Shape;253;p41"/>
          <p:cNvSpPr/>
          <p:nvPr/>
        </p:nvSpPr>
        <p:spPr>
          <a:xfrm>
            <a:off x="5920920" y="404424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Use model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3" name="Google Shape;254;p41"/>
          <p:cNvSpPr/>
          <p:nvPr/>
        </p:nvSpPr>
        <p:spPr>
          <a:xfrm>
            <a:off x="5930640" y="246384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Evaluate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Google Shape;255;p41"/>
          <p:cNvSpPr/>
          <p:nvPr/>
        </p:nvSpPr>
        <p:spPr>
          <a:xfrm>
            <a:off x="6778440" y="1614960"/>
            <a:ext cx="360" cy="15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Google Shape;256;p41"/>
          <p:cNvSpPr/>
          <p:nvPr/>
        </p:nvSpPr>
        <p:spPr>
          <a:xfrm>
            <a:off x="6778440" y="2248200"/>
            <a:ext cx="360" cy="21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Google Shape;257;p41"/>
          <p:cNvSpPr/>
          <p:nvPr/>
        </p:nvSpPr>
        <p:spPr>
          <a:xfrm>
            <a:off x="6100200" y="3185280"/>
            <a:ext cx="1356480" cy="612000"/>
          </a:xfrm>
          <a:prstGeom prst="diamond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182880" bIns="18288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Best?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7" name="Google Shape;258;p41"/>
          <p:cNvSpPr/>
          <p:nvPr/>
        </p:nvSpPr>
        <p:spPr>
          <a:xfrm flipH="1">
            <a:off x="6769080" y="3797640"/>
            <a:ext cx="936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259;p41"/>
          <p:cNvSpPr/>
          <p:nvPr/>
        </p:nvSpPr>
        <p:spPr>
          <a:xfrm>
            <a:off x="6778440" y="2938680"/>
            <a:ext cx="36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Google Shape;260;p41"/>
          <p:cNvSpPr/>
          <p:nvPr/>
        </p:nvSpPr>
        <p:spPr>
          <a:xfrm>
            <a:off x="6778440" y="3720960"/>
            <a:ext cx="22006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Yes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0" name="Google Shape;261;p41"/>
          <p:cNvSpPr/>
          <p:nvPr/>
        </p:nvSpPr>
        <p:spPr>
          <a:xfrm flipH="1" rot="10800000">
            <a:off x="7457400" y="2011320"/>
            <a:ext cx="169200" cy="1480320"/>
          </a:xfrm>
          <a:prstGeom prst="bentConnector3">
            <a:avLst>
              <a:gd name="adj1" fmla="val 240487"/>
            </a:avLst>
          </a:pr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Google Shape;262;p41"/>
          <p:cNvSpPr/>
          <p:nvPr/>
        </p:nvSpPr>
        <p:spPr>
          <a:xfrm>
            <a:off x="7807320" y="3291480"/>
            <a:ext cx="22006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No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67;p42"/>
          <p:cNvSpPr/>
          <p:nvPr/>
        </p:nvSpPr>
        <p:spPr>
          <a:xfrm>
            <a:off x="598320" y="1897200"/>
            <a:ext cx="793440" cy="494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Calibri"/>
                <a:ea typeface="Calibri"/>
              </a:rPr>
              <a:t>Section 2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ldNum" idx="24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2EE8D19-98FC-45E3-AC38-587B81129823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15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48720" y="1542960"/>
            <a:ext cx="348012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There is a gap of launches around number 20 and 40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Launch site KSC LC 39A has a high ratio of successful launches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Google Shape;274;p43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Flight Number vs. Launch Site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46" name="Google Shape;275;p43" descr=""/>
          <p:cNvPicPr/>
          <p:nvPr/>
        </p:nvPicPr>
        <p:blipFill>
          <a:blip r:embed="rId2"/>
          <a:stretch/>
        </p:blipFill>
        <p:spPr>
          <a:xfrm>
            <a:off x="4572000" y="1120680"/>
            <a:ext cx="3584160" cy="33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Num" idx="25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2E56080-9739-4003-A091-F74945ADE235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77440" y="155232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015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VAFB SLC 4E was not used with high payloads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 </a:t>
            </a: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CCAFS SLC 40 was highly used for low payloads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Google Shape;282;p44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Payload vs. Launch Site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0" name="Google Shape;283;p44" descr=""/>
          <p:cNvPicPr/>
          <p:nvPr/>
        </p:nvPicPr>
        <p:blipFill>
          <a:blip r:embed="rId2"/>
          <a:stretch/>
        </p:blipFill>
        <p:spPr>
          <a:xfrm>
            <a:off x="4194720" y="1040040"/>
            <a:ext cx="3901680" cy="3699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sldNum" idx="26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E537484-4E55-4E14-85B5-34F2A74479E7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77440" y="1561680"/>
            <a:ext cx="323712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VLEO and SSO have the highest rate of success, the other 100% orbits lack samples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One launch was to SO orbit and it failed.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Google Shape;290;p45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 Rate vs. Orbit Type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4" name="Google Shape;291;p45" descr=""/>
          <p:cNvPicPr/>
          <p:nvPr/>
        </p:nvPicPr>
        <p:blipFill>
          <a:blip r:embed="rId2"/>
          <a:stretch/>
        </p:blipFill>
        <p:spPr>
          <a:xfrm>
            <a:off x="4105080" y="1216080"/>
            <a:ext cx="4203720" cy="320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53D5D4-9366-4E69-8A69-60C7046F4139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2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67" name="Google Shape;135;p28"/>
          <p:cNvSpPr/>
          <p:nvPr/>
        </p:nvSpPr>
        <p:spPr>
          <a:xfrm>
            <a:off x="718920" y="1585080"/>
            <a:ext cx="3875040" cy="249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Executive Summary</a:t>
            </a: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Introduction</a:t>
            </a: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Methodology</a:t>
            </a: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Results</a:t>
            </a: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Conclusion</a:t>
            </a: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Appendix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68" name="Google Shape;136;p28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Outline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ldNum" idx="27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BF6C782-6F50-4F46-A2BF-382BA8C3D46F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77440" y="155232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Latter flights were done in VLEO orbit with a high success rate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Earlier flights were done in LEO orbit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Google Shape;298;p46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Flight Number vs. Orbit Type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58" name="Google Shape;299;p46" descr=""/>
          <p:cNvPicPr/>
          <p:nvPr/>
        </p:nvPicPr>
        <p:blipFill>
          <a:blip r:embed="rId2"/>
          <a:stretch/>
        </p:blipFill>
        <p:spPr>
          <a:xfrm>
            <a:off x="4344840" y="1120680"/>
            <a:ext cx="3771000" cy="352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ldNum" idx="28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FA4BB37-7391-4F16-9908-C76B4313B7A2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77440" y="1542960"/>
            <a:ext cx="332928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With heavy payloads the successful landing rate is more for Polar,LEO and ISS.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GTO we cannot distinguish this well as both positive landing rate and negative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Google Shape;306;p47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Payload vs. Orbit Type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2" name="Google Shape;307;p47" descr=""/>
          <p:cNvPicPr/>
          <p:nvPr/>
        </p:nvPicPr>
        <p:blipFill>
          <a:blip r:embed="rId2"/>
          <a:stretch/>
        </p:blipFill>
        <p:spPr>
          <a:xfrm>
            <a:off x="4335480" y="1120680"/>
            <a:ext cx="3630600" cy="33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Num" idx="29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2583CCC7-AF25-47A8-B505-3DFFF1B0865B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4" name="PlaceHolder 2"/>
          <p:cNvSpPr>
            <a:spLocks noGrp="1"/>
          </p:cNvSpPr>
          <p:nvPr>
            <p:ph/>
          </p:nvPr>
        </p:nvSpPr>
        <p:spPr>
          <a:xfrm>
            <a:off x="577440" y="155232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success rate since 2013 kept increasing till 2017 (stable in 2014) and after 2015 it started increasing.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Google Shape;314;p48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Launch Success Yearly Trend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66" name="Google Shape;315;p48" descr=""/>
          <p:cNvPicPr/>
          <p:nvPr/>
        </p:nvPicPr>
        <p:blipFill>
          <a:blip r:embed="rId2"/>
          <a:stretch/>
        </p:blipFill>
        <p:spPr>
          <a:xfrm>
            <a:off x="3684600" y="1121040"/>
            <a:ext cx="4529160" cy="3498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Num" idx="30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C55AD8F-C217-4348-8006-7CC3F583C595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623520" y="2279160"/>
            <a:ext cx="359424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There are 4 unique launch sites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Google Shape;322;p49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All Launch Site Names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0" name="Google Shape;323;p49"/>
          <p:cNvSpPr/>
          <p:nvPr/>
        </p:nvSpPr>
        <p:spPr>
          <a:xfrm>
            <a:off x="4572000" y="1369080"/>
            <a:ext cx="3808080" cy="81756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%sql select </a:t>
            </a:r>
            <a:r>
              <a:rPr b="0" lang="en" sz="1400" spc="-1" strike="noStrike">
                <a:solidFill>
                  <a:srgbClr val="c53929"/>
                </a:solidFill>
                <a:latin typeface="Roboto Mono"/>
                <a:ea typeface="Roboto Mono"/>
              </a:rPr>
              <a:t>DISTINCT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(Launch_Site)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271" name="Google Shape;324;p49"/>
          <p:cNvGraphicFramePr/>
          <p:nvPr/>
        </p:nvGraphicFramePr>
        <p:xfrm>
          <a:off x="5797440" y="2571840"/>
          <a:ext cx="1228320" cy="1618920"/>
        </p:xfrm>
        <a:graphic>
          <a:graphicData uri="http://schemas.openxmlformats.org/drawingml/2006/table">
            <a:tbl>
              <a:tblPr/>
              <a:tblGrid>
                <a:gridCol w="1228680"/>
              </a:tblGrid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Launch_Site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VAFB SLC-4E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KSC LC-39A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SLC-40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31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C7A7A09-3D8C-43A3-B749-FD1C86123369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4451040" y="1325520"/>
            <a:ext cx="3801240" cy="20062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These are early launches with NASA as clients with failed landings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Google Shape;331;p50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Launch Site Names Begin with 'CCA'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75" name="Google Shape;332;p50"/>
          <p:cNvSpPr/>
          <p:nvPr/>
        </p:nvSpPr>
        <p:spPr>
          <a:xfrm>
            <a:off x="397800" y="1050840"/>
            <a:ext cx="3692880" cy="120204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%sql select *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 where Launch_Site like </a:t>
            </a:r>
            <a:r>
              <a:rPr b="0" lang="en" sz="1400" spc="-1" strike="noStrike">
                <a:solidFill>
                  <a:srgbClr val="388e3c"/>
                </a:solidFill>
                <a:latin typeface="Roboto Mono"/>
                <a:ea typeface="Roboto Mono"/>
              </a:rPr>
              <a:t>'CCA%'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limit </a:t>
            </a:r>
            <a:r>
              <a:rPr b="0" lang="en" sz="1400" spc="-1" strike="noStrike">
                <a:solidFill>
                  <a:srgbClr val="c53929"/>
                </a:solidFill>
                <a:latin typeface="Roboto Mono"/>
                <a:ea typeface="Roboto Mono"/>
              </a:rPr>
              <a:t>5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276" name="Google Shape;333;p50"/>
          <p:cNvGraphicFramePr/>
          <p:nvPr/>
        </p:nvGraphicFramePr>
        <p:xfrm>
          <a:off x="397800" y="2342880"/>
          <a:ext cx="7764120" cy="1887840"/>
        </p:xfrm>
        <a:graphic>
          <a:graphicData uri="http://schemas.openxmlformats.org/drawingml/2006/table">
            <a:tbl>
              <a:tblPr/>
              <a:tblGrid>
                <a:gridCol w="464400"/>
                <a:gridCol w="513000"/>
                <a:gridCol w="946800"/>
                <a:gridCol w="733680"/>
                <a:gridCol w="686520"/>
                <a:gridCol w="1302120"/>
                <a:gridCol w="464400"/>
                <a:gridCol w="599760"/>
                <a:gridCol w="1018080"/>
                <a:gridCol w="1035360"/>
              </a:tblGrid>
              <a:tr h="5371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Time (UTC)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Booster_Version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Launch_Site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Payload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PAYLOAD_MASS__KG_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Orbit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Customer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Mission_Outcome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Landing_Outcome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665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2010-06-04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18:45:00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v1.0 B0003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Dragon Spacecraft Qualification Unit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SpaceX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 (parachute)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0598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2010-12-08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15:43:00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v1.0 B0004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Dragon demo flight C1, two CubeSats, barrel of Brouere cheese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LEO (ISS)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NASA (COTS) NRO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8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 (parachute)</a:t>
                      </a:r>
                      <a:endParaRPr b="0" lang="en-US" sz="8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Num" idx="32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34D2235-219D-4CFF-A16C-8ED6ABB40AD0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75840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Over 45000 kg has been launched to space with one payload per launch for NASA (CRS) customer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This NASA customer requires high payloads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Google Shape;340;p51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Total Payload Mass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280" name="Google Shape;341;p51"/>
          <p:cNvGraphicFramePr/>
          <p:nvPr/>
        </p:nvGraphicFramePr>
        <p:xfrm>
          <a:off x="5173560" y="3251160"/>
          <a:ext cx="2357280" cy="970200"/>
        </p:xfrm>
        <a:graphic>
          <a:graphicData uri="http://schemas.openxmlformats.org/drawingml/2006/table">
            <a:tbl>
              <a:tblPr/>
              <a:tblGrid>
                <a:gridCol w="2357280"/>
              </a:tblGrid>
              <a:tr h="4849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Total_payload_mass__kg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8528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45596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81" name="Google Shape;342;p51"/>
          <p:cNvSpPr/>
          <p:nvPr/>
        </p:nvSpPr>
        <p:spPr>
          <a:xfrm>
            <a:off x="4426560" y="1293480"/>
            <a:ext cx="4037400" cy="147960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%sql select sum(payload_mass__kg_)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as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Total_payload_mass__kg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 where customer = </a:t>
            </a:r>
            <a:r>
              <a:rPr b="0" lang="en" sz="1400" spc="-1" strike="noStrike">
                <a:solidFill>
                  <a:srgbClr val="388e3c"/>
                </a:solidFill>
                <a:latin typeface="Roboto Mono"/>
                <a:ea typeface="Roboto Mono"/>
              </a:rPr>
              <a:t>"NASA (CRS)"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Num" idx="33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989D0E54-B926-44AB-89D9-0903C9613423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1233000" y="1104120"/>
            <a:ext cx="5745960" cy="8535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On average a payload with F9 booster v1.1 is 2928.4 Kg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This booster deals with low payloads on average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Google Shape;349;p52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Average Payload Mass by F9 v1.1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85" name="Google Shape;350;p52"/>
          <p:cNvSpPr/>
          <p:nvPr/>
        </p:nvSpPr>
        <p:spPr>
          <a:xfrm>
            <a:off x="992880" y="2236320"/>
            <a:ext cx="6490080" cy="107712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%%sql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select avg(payload_mass__kg_)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as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mean_payload_mass_kg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 where booster_version like </a:t>
            </a:r>
            <a:r>
              <a:rPr b="0" lang="en" sz="1400" spc="-1" strike="noStrike">
                <a:solidFill>
                  <a:srgbClr val="388e3c"/>
                </a:solidFill>
                <a:latin typeface="Roboto Mono"/>
                <a:ea typeface="Roboto Mono"/>
              </a:rPr>
              <a:t>'F9 v1.1'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286" name="Google Shape;351;p52"/>
          <p:cNvGraphicFramePr/>
          <p:nvPr/>
        </p:nvGraphicFramePr>
        <p:xfrm>
          <a:off x="2951280" y="3592080"/>
          <a:ext cx="2574000" cy="647280"/>
        </p:xfrm>
        <a:graphic>
          <a:graphicData uri="http://schemas.openxmlformats.org/drawingml/2006/table">
            <a:tbl>
              <a:tblPr/>
              <a:tblGrid>
                <a:gridCol w="2574000"/>
              </a:tblGrid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Mean_payload_mass_kg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292929"/>
                      </a:solidFill>
                    </a:lnL>
                    <a:lnR w="9360">
                      <a:solidFill>
                        <a:srgbClr val="292929"/>
                      </a:solidFill>
                    </a:lnR>
                    <a:lnT w="9360">
                      <a:solidFill>
                        <a:srgbClr val="292929"/>
                      </a:solidFill>
                    </a:lnT>
                    <a:lnB w="9360">
                      <a:solidFill>
                        <a:srgbClr val="292929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2928.4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292929"/>
                      </a:solidFill>
                    </a:lnL>
                    <a:lnR w="9360">
                      <a:solidFill>
                        <a:srgbClr val="292929"/>
                      </a:solidFill>
                    </a:lnR>
                    <a:lnT w="9360">
                      <a:solidFill>
                        <a:srgbClr val="292929"/>
                      </a:solidFill>
                    </a:lnT>
                    <a:lnB w="9360">
                      <a:solidFill>
                        <a:srgbClr val="292929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sldNum" idx="34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A4E59E9-EF99-4CF2-94BE-45C37725A8BD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32496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SpaceX started launching in 2010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It took 5 years to get a successful landing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Google Shape;358;p53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First Successful Ground Landing Date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0" name="Google Shape;359;p53"/>
          <p:cNvSpPr/>
          <p:nvPr/>
        </p:nvSpPr>
        <p:spPr>
          <a:xfrm>
            <a:off x="4262400" y="1293480"/>
            <a:ext cx="4201560" cy="121572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sql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select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min(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date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as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Date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where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Landing_Outcome = </a:t>
            </a:r>
            <a:r>
              <a:rPr b="0" lang="en" sz="1400" spc="-1" strike="noStrike">
                <a:solidFill>
                  <a:srgbClr val="388e3c"/>
                </a:solidFill>
                <a:latin typeface="Roboto Mono"/>
                <a:ea typeface="Roboto Mono"/>
              </a:rPr>
              <a:t>'Success (ground pad)'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291" name="Google Shape;360;p53"/>
          <p:cNvGraphicFramePr/>
          <p:nvPr/>
        </p:nvGraphicFramePr>
        <p:xfrm>
          <a:off x="5602680" y="3038400"/>
          <a:ext cx="1849680" cy="647280"/>
        </p:xfrm>
        <a:graphic>
          <a:graphicData uri="http://schemas.openxmlformats.org/drawingml/2006/table">
            <a:tbl>
              <a:tblPr/>
              <a:tblGrid>
                <a:gridCol w="1849680"/>
              </a:tblGrid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Date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2015-12-22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Num" idx="35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8B72ACDF-BE11-4B99-8599-3C29801B5771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77440" y="2314800"/>
            <a:ext cx="2373480" cy="23173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There are 4 versions of boosters with average payloads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Google Shape;367;p54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65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Successful Drone Ship Landing with Payload between 4000 and 6000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95" name="Google Shape;368;p54"/>
          <p:cNvSpPr/>
          <p:nvPr/>
        </p:nvSpPr>
        <p:spPr>
          <a:xfrm>
            <a:off x="3182760" y="1073160"/>
            <a:ext cx="5357520" cy="143568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%%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sql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select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Booster_Version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</a:t>
            </a:r>
            <a:endParaRPr b="0" lang="en-US" sz="1400" spc="-1" strike="noStrike">
              <a:latin typeface="Arial"/>
            </a:endParaRPr>
          </a:p>
          <a:p>
            <a:pPr marL="457200" indent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where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payload_mass__kg_ &gt; </a:t>
            </a:r>
            <a:r>
              <a:rPr b="0" lang="en" sz="1400" spc="-1" strike="noStrike">
                <a:solidFill>
                  <a:srgbClr val="c53929"/>
                </a:solidFill>
                <a:latin typeface="Roboto Mono"/>
                <a:ea typeface="Roboto Mono"/>
              </a:rPr>
              <a:t>4000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and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payload_mass__kg_ &lt; </a:t>
            </a:r>
            <a:r>
              <a:rPr b="0" lang="en" sz="1400" spc="-1" strike="noStrike">
                <a:solidFill>
                  <a:srgbClr val="c53929"/>
                </a:solidFill>
                <a:latin typeface="Roboto Mono"/>
                <a:ea typeface="Roboto Mono"/>
              </a:rPr>
              <a:t>6000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and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Landing_Outcome = </a:t>
            </a:r>
            <a:r>
              <a:rPr b="0" lang="en" sz="1400" spc="-1" strike="noStrike">
                <a:solidFill>
                  <a:srgbClr val="388e3c"/>
                </a:solidFill>
                <a:latin typeface="Roboto Mono"/>
                <a:ea typeface="Roboto Mono"/>
              </a:rPr>
              <a:t>'Success (drone ship)'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296" name="Google Shape;369;p54"/>
          <p:cNvGraphicFramePr/>
          <p:nvPr/>
        </p:nvGraphicFramePr>
        <p:xfrm>
          <a:off x="4979880" y="2613960"/>
          <a:ext cx="2057040" cy="1618920"/>
        </p:xfrm>
        <a:graphic>
          <a:graphicData uri="http://schemas.openxmlformats.org/drawingml/2006/table">
            <a:tbl>
              <a:tblPr/>
              <a:tblGrid>
                <a:gridCol w="2057400"/>
              </a:tblGrid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Booster_Version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FT B1022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FT B1026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FT B1021.2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69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FT B1031.2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Num" idx="36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89EC36D-4A6D-4650-90A5-042575335D72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77440" y="1758960"/>
            <a:ext cx="3642120" cy="287352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Almost all missions have been successful flying payloads to their destination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Google Shape;376;p55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78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Total Number of Successful and Failure Mission Outcomes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0" name="Google Shape;377;p55"/>
          <p:cNvSpPr/>
          <p:nvPr/>
        </p:nvSpPr>
        <p:spPr>
          <a:xfrm>
            <a:off x="4262400" y="1293480"/>
            <a:ext cx="4201560" cy="121572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sql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select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Mission_Outcome, count(*)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as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frequency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group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by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Mission_Outcome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301" name="Google Shape;378;p55"/>
          <p:cNvGraphicFramePr/>
          <p:nvPr/>
        </p:nvGraphicFramePr>
        <p:xfrm>
          <a:off x="4357800" y="2662200"/>
          <a:ext cx="3763800" cy="1618920"/>
        </p:xfrm>
        <a:graphic>
          <a:graphicData uri="http://schemas.openxmlformats.org/drawingml/2006/table">
            <a:tbl>
              <a:tblPr/>
              <a:tblGrid>
                <a:gridCol w="2419560"/>
                <a:gridCol w="1344240"/>
              </a:tblGrid>
              <a:tr h="35172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Mission_Outcome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frequency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1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 (in flight)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1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98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51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6340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 (payload status unclear)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ECB62AF-F905-4E15-AB8C-A06F8753DBA4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0" name="Google Shape;142;p29"/>
          <p:cNvSpPr/>
          <p:nvPr/>
        </p:nvSpPr>
        <p:spPr>
          <a:xfrm>
            <a:off x="656280" y="1319040"/>
            <a:ext cx="6084360" cy="311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 series of exploratory analysis and predictive classification were done to landings of the first phase of the rocket launcher.</a:t>
            </a:r>
            <a:endParaRPr b="0" lang="en-US" sz="17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 </a:t>
            </a: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Accompanied with visualization in charts, graphs, dashboards and maps.</a:t>
            </a:r>
            <a:endParaRPr b="0" lang="en-US" sz="17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Some candidate landing sites, booster types and orbit types for future missions were found.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171" name="Google Shape;143;p29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Executive Summary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Num" idx="37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A783C95A-1777-4737-A561-4BA2DEBA7281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77440" y="1973880"/>
            <a:ext cx="2605320" cy="16084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F9 B5 B series are the ones used to carry the maximum heaviest payloads.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Google Shape;385;p56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Boosters Carried Maximum Payload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305" name="Google Shape;386;p56"/>
          <p:cNvSpPr/>
          <p:nvPr/>
        </p:nvSpPr>
        <p:spPr>
          <a:xfrm>
            <a:off x="3649320" y="1010520"/>
            <a:ext cx="4943520" cy="1485000"/>
          </a:xfrm>
          <a:prstGeom prst="rect">
            <a:avLst/>
          </a:prstGeom>
          <a:solidFill>
            <a:srgbClr val="f5f5f5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%%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sql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select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Booster_Version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where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payload_mass__kg_ = (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   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select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max(payload_mass__kg_) </a:t>
            </a:r>
            <a:r>
              <a:rPr b="0" lang="en" sz="1400" spc="-1" strike="noStrike">
                <a:solidFill>
                  <a:srgbClr val="3f51b5"/>
                </a:solidFill>
                <a:latin typeface="Roboto Mono"/>
                <a:ea typeface="Roboto Mono"/>
              </a:rPr>
              <a:t>from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spacextable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        </a:t>
            </a:r>
            <a:r>
              <a:rPr b="0" lang="en" sz="1400" spc="-1" strike="noStrike">
                <a:solidFill>
                  <a:srgbClr val="37474f"/>
                </a:solidFill>
                <a:latin typeface="Roboto Mono"/>
                <a:ea typeface="Roboto Mono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306" name="Google Shape;387;p56"/>
          <p:cNvGraphicFramePr/>
          <p:nvPr/>
        </p:nvGraphicFramePr>
        <p:xfrm>
          <a:off x="4356720" y="2571840"/>
          <a:ext cx="1361880" cy="1942920"/>
        </p:xfrm>
        <a:graphic>
          <a:graphicData uri="http://schemas.openxmlformats.org/drawingml/2006/table">
            <a:tbl>
              <a:tblPr/>
              <a:tblGrid>
                <a:gridCol w="1361880"/>
              </a:tblGrid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Booster_Version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B1048.4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B1049.4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B1051.3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B1056.4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B1048.5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7" name="Google Shape;388;p56"/>
          <p:cNvGraphicFramePr/>
          <p:nvPr/>
        </p:nvGraphicFramePr>
        <p:xfrm>
          <a:off x="6237360" y="2571840"/>
          <a:ext cx="1361880" cy="1942920"/>
        </p:xfrm>
        <a:graphic>
          <a:graphicData uri="http://schemas.openxmlformats.org/drawingml/2006/table">
            <a:tbl>
              <a:tblPr/>
              <a:tblGrid>
                <a:gridCol w="1361880"/>
              </a:tblGrid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B1051.4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B1060.2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B1058.3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B1051.6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B1060.3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72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B5 B1049.7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sldNum" idx="38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7D6D961-688E-4E58-B983-A0D7C0F83DB9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1111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1015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year 2015 the successful landings where F9 v1.1 B series with launching site CCAFS LC-40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Google Shape;395;p57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2015 Launch Records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311" name="Google Shape;396;p57"/>
          <p:cNvGraphicFramePr/>
          <p:nvPr/>
        </p:nvGraphicFramePr>
        <p:xfrm>
          <a:off x="4807080" y="1222560"/>
          <a:ext cx="3104640" cy="2590560"/>
        </p:xfrm>
        <a:graphic>
          <a:graphicData uri="http://schemas.openxmlformats.org/drawingml/2006/table">
            <a:tbl>
              <a:tblPr/>
              <a:tblGrid>
                <a:gridCol w="618840"/>
                <a:gridCol w="1361880"/>
                <a:gridCol w="1123920"/>
              </a:tblGrid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month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Booster_Version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 algn="r"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Launch_Site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01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03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B1015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04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364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06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v1.1 B1018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5080"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12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F9 FT B1019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ctr">
                      <a:noAutofit/>
                    </a:bodyPr>
                    <a:p>
                      <a:pPr>
                        <a:lnSpc>
                          <a:spcPct val="115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CCAFS LC-40</a:t>
                      </a:r>
                      <a:endParaRPr b="0" lang="en-US" sz="1100" spc="-1" strike="noStrike">
                        <a:latin typeface="Arial"/>
                      </a:endParaRPr>
                    </a:p>
                  </a:txBody>
                  <a:tcPr anchor="ctr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Num" idx="39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C2E2510-5547-4C4D-8A57-50B9B47B5FE4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1399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2 landings with parachutes failed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And using a drone ship for landing has the same odds of failing and succeeding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Ocean and ground pads all are successful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Google Shape;403;p58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7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Rank Landing Outcomes Between 2010-06-04 and 2017-03-20</a:t>
            </a:r>
            <a:endParaRPr b="0" lang="en-US" sz="3000" spc="-1" strike="noStrike">
              <a:latin typeface="Arial"/>
            </a:endParaRPr>
          </a:p>
        </p:txBody>
      </p:sp>
      <p:graphicFrame>
        <p:nvGraphicFramePr>
          <p:cNvPr id="315" name="Google Shape;404;p58"/>
          <p:cNvGraphicFramePr/>
          <p:nvPr/>
        </p:nvGraphicFramePr>
        <p:xfrm>
          <a:off x="4619880" y="1096560"/>
          <a:ext cx="3226320" cy="2914200"/>
        </p:xfrm>
        <a:graphic>
          <a:graphicData uri="http://schemas.openxmlformats.org/drawingml/2006/table">
            <a:tbl>
              <a:tblPr/>
              <a:tblGrid>
                <a:gridCol w="2127240"/>
                <a:gridCol w="1099440"/>
              </a:tblGrid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Landing_Outcome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1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frequency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 attempt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10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 (drone ship)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 (drone ship)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 (ground pad)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Controlled (ocean)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Uncontrolled (ocean)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 (parachute)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24360"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Precluded (drone ship)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9840" rIns="69840" tIns="69840" bIns="6984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601"/>
                        </a:spcAft>
                        <a:buNone/>
                        <a:tabLst>
                          <a:tab algn="l" pos="0"/>
                        </a:tabLst>
                      </a:pPr>
                      <a:r>
                        <a:rPr b="0" lang="en" sz="13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b="0" lang="en-US" sz="1300" spc="-1" strike="noStrike">
                        <a:latin typeface="Arial"/>
                      </a:endParaRPr>
                    </a:p>
                  </a:txBody>
                  <a:tcPr anchor="t" marL="69840" marR="69840">
                    <a:lnL w="9360">
                      <a:solidFill>
                        <a:srgbClr val="000000"/>
                      </a:solidFill>
                    </a:lnL>
                    <a:lnR w="9360">
                      <a:solidFill>
                        <a:srgbClr val="000000"/>
                      </a:solidFill>
                    </a:lnR>
                    <a:lnT w="9360">
                      <a:solidFill>
                        <a:srgbClr val="000000"/>
                      </a:solidFill>
                    </a:lnT>
                    <a:lnB w="936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409;p59"/>
          <p:cNvSpPr/>
          <p:nvPr/>
        </p:nvSpPr>
        <p:spPr>
          <a:xfrm>
            <a:off x="598320" y="1897200"/>
            <a:ext cx="793440" cy="494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Calibri"/>
                <a:ea typeface="Calibri"/>
              </a:rPr>
              <a:t>Section 3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sldNum" idx="40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37D127C-8E56-4464-A44C-3968F2E74E8A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6187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1 Launching site is located in California.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3 are crumpled up in Florida at the other side of the continent.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Very close to the equator and near an ocean.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Google Shape;416;p60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Launching sites SpaceX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20" name="Google Shape;417;p60" descr=""/>
          <p:cNvPicPr/>
          <p:nvPr/>
        </p:nvPicPr>
        <p:blipFill>
          <a:blip r:embed="rId2"/>
          <a:stretch/>
        </p:blipFill>
        <p:spPr>
          <a:xfrm>
            <a:off x="4572000" y="1120680"/>
            <a:ext cx="362628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Num" idx="41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D1EF259-0799-418B-8F3C-D94C134E3AD9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7321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1015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site is inside a natural park, also has a high success rate compared to the other sites.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Google Shape;424;p61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Success/Failure of KSC LC-39A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24" name="Google Shape;425;p61" descr=""/>
          <p:cNvPicPr/>
          <p:nvPr/>
        </p:nvPicPr>
        <p:blipFill>
          <a:blip r:embed="rId2"/>
          <a:stretch/>
        </p:blipFill>
        <p:spPr>
          <a:xfrm>
            <a:off x="4572000" y="1126080"/>
            <a:ext cx="3999240" cy="339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Num" idx="42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342760-7BDD-4037-A80B-395C0D407D95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77440" y="1267920"/>
            <a:ext cx="3115080" cy="32356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This launch site has pretty close access to railways and highways, less than 1Km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closest body of water is less than 1Km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closest city is far away, around 14Km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432;p62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Landmarks of KSC LC-39A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28" name="Google Shape;433;p62" descr=""/>
          <p:cNvPicPr/>
          <p:nvPr/>
        </p:nvPicPr>
        <p:blipFill>
          <a:blip r:embed="rId2"/>
          <a:stretch/>
        </p:blipFill>
        <p:spPr>
          <a:xfrm>
            <a:off x="3975480" y="1005840"/>
            <a:ext cx="2003400" cy="1932840"/>
          </a:xfrm>
          <a:prstGeom prst="rect">
            <a:avLst/>
          </a:prstGeom>
          <a:ln w="0">
            <a:noFill/>
          </a:ln>
        </p:spPr>
      </p:pic>
      <p:pic>
        <p:nvPicPr>
          <p:cNvPr id="329" name="Google Shape;434;p62" descr=""/>
          <p:cNvPicPr/>
          <p:nvPr/>
        </p:nvPicPr>
        <p:blipFill>
          <a:blip r:embed="rId3"/>
          <a:stretch/>
        </p:blipFill>
        <p:spPr>
          <a:xfrm>
            <a:off x="6131880" y="968040"/>
            <a:ext cx="2456640" cy="2034000"/>
          </a:xfrm>
          <a:prstGeom prst="rect">
            <a:avLst/>
          </a:prstGeom>
          <a:ln w="0">
            <a:noFill/>
          </a:ln>
        </p:spPr>
      </p:pic>
      <p:pic>
        <p:nvPicPr>
          <p:cNvPr id="330" name="Google Shape;435;p62" descr=""/>
          <p:cNvPicPr/>
          <p:nvPr/>
        </p:nvPicPr>
        <p:blipFill>
          <a:blip r:embed="rId4"/>
          <a:stretch/>
        </p:blipFill>
        <p:spPr>
          <a:xfrm>
            <a:off x="6226560" y="3002760"/>
            <a:ext cx="2066040" cy="1797840"/>
          </a:xfrm>
          <a:prstGeom prst="rect">
            <a:avLst/>
          </a:prstGeom>
          <a:ln w="0">
            <a:noFill/>
          </a:ln>
        </p:spPr>
      </p:pic>
      <p:pic>
        <p:nvPicPr>
          <p:cNvPr id="331" name="Google Shape;436;p62" descr=""/>
          <p:cNvPicPr/>
          <p:nvPr/>
        </p:nvPicPr>
        <p:blipFill>
          <a:blip r:embed="rId5"/>
          <a:stretch/>
        </p:blipFill>
        <p:spPr>
          <a:xfrm>
            <a:off x="3974760" y="2804400"/>
            <a:ext cx="2003400" cy="203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441;p63"/>
          <p:cNvSpPr/>
          <p:nvPr/>
        </p:nvSpPr>
        <p:spPr>
          <a:xfrm>
            <a:off x="598320" y="1897200"/>
            <a:ext cx="793440" cy="494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Calibri"/>
                <a:ea typeface="Calibri"/>
              </a:rPr>
              <a:t>Section 4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Num" idx="43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5AF0023-A911-4896-BB5B-81EABFB7E182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6943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KSC LC-39A Launch site has the most success rate, 41.7%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CCAFS SLC-40 has the lowest success rate, 12.5%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Google Shape;448;p64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 Landing by Launch Site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36" name="Google Shape;449;p64" descr=""/>
          <p:cNvPicPr/>
          <p:nvPr/>
        </p:nvPicPr>
        <p:blipFill>
          <a:blip r:embed="rId2"/>
          <a:stretch/>
        </p:blipFill>
        <p:spPr>
          <a:xfrm>
            <a:off x="4462560" y="1120680"/>
            <a:ext cx="375984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Num" idx="44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FA4C5FE-2182-456C-8CCE-A660C8079780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50440" y="1369080"/>
            <a:ext cx="36709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015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015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Almost 3 of 4 landings have been successful at KSC LC-39A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456;p65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 Landing of KSC LC-39A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0" name="Google Shape;457;p65" descr=""/>
          <p:cNvPicPr/>
          <p:nvPr/>
        </p:nvPicPr>
        <p:blipFill>
          <a:blip r:embed="rId2"/>
          <a:stretch/>
        </p:blipFill>
        <p:spPr>
          <a:xfrm>
            <a:off x="4521600" y="1120680"/>
            <a:ext cx="370044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BF40ADF3-0C5D-4F82-89D9-53A03646148F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3" name="Google Shape;149;p30"/>
          <p:cNvSpPr/>
          <p:nvPr/>
        </p:nvSpPr>
        <p:spPr>
          <a:xfrm>
            <a:off x="621000" y="403920"/>
            <a:ext cx="78973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Introduction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74" name="Google Shape;150;p30"/>
          <p:cNvSpPr/>
          <p:nvPr/>
        </p:nvSpPr>
        <p:spPr>
          <a:xfrm>
            <a:off x="469800" y="1676880"/>
            <a:ext cx="3688920" cy="278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rmAutofit/>
          </a:bodyPr>
          <a:p>
            <a:pPr marL="177840" indent="-184320">
              <a:lnSpc>
                <a:spcPct val="9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SpaceX highly competitive because they can recover the first phase of the rocket launcher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84320">
              <a:lnSpc>
                <a:spcPct val="9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We want to find the best parameters of a successful landing to predict the price of a landing of the first phase.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75" name="Google Shape;151;p30" descr=""/>
          <p:cNvPicPr/>
          <p:nvPr/>
        </p:nvPicPr>
        <p:blipFill>
          <a:blip r:embed="rId2"/>
          <a:stretch/>
        </p:blipFill>
        <p:spPr>
          <a:xfrm>
            <a:off x="4776120" y="1081440"/>
            <a:ext cx="3483360" cy="1915920"/>
          </a:xfrm>
          <a:prstGeom prst="rect">
            <a:avLst/>
          </a:prstGeom>
          <a:ln w="0">
            <a:noFill/>
          </a:ln>
        </p:spPr>
      </p:pic>
      <p:pic>
        <p:nvPicPr>
          <p:cNvPr id="176" name="Google Shape;152;p30" descr=""/>
          <p:cNvPicPr/>
          <p:nvPr/>
        </p:nvPicPr>
        <p:blipFill>
          <a:blip r:embed="rId3"/>
          <a:stretch/>
        </p:blipFill>
        <p:spPr>
          <a:xfrm>
            <a:off x="4776120" y="2997720"/>
            <a:ext cx="3483360" cy="1935720"/>
          </a:xfrm>
          <a:prstGeom prst="rect">
            <a:avLst/>
          </a:prstGeom>
          <a:ln w="0">
            <a:noFill/>
          </a:ln>
        </p:spPr>
      </p:pic>
      <p:sp>
        <p:nvSpPr>
          <p:cNvPr id="177" name="Google Shape;153;p30"/>
          <p:cNvSpPr/>
          <p:nvPr/>
        </p:nvSpPr>
        <p:spPr>
          <a:xfrm>
            <a:off x="4551120" y="2196720"/>
            <a:ext cx="360" cy="161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Num" idx="45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C1E35C1-B9AF-433E-B52F-093B649F38C4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37699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booster with the highest rate of success is B4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For launch site KSC LC-39A the FT booster is less successful with payloads above 5500kg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Google Shape;464;p66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Success by Booster version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44" name="Google Shape;465;p66" descr=""/>
          <p:cNvPicPr/>
          <p:nvPr/>
        </p:nvPicPr>
        <p:blipFill>
          <a:blip r:embed="rId2"/>
          <a:stretch/>
        </p:blipFill>
        <p:spPr>
          <a:xfrm>
            <a:off x="5069880" y="628200"/>
            <a:ext cx="3963600" cy="2390760"/>
          </a:xfrm>
          <a:prstGeom prst="rect">
            <a:avLst/>
          </a:prstGeom>
          <a:ln w="0">
            <a:noFill/>
          </a:ln>
        </p:spPr>
      </p:pic>
      <p:pic>
        <p:nvPicPr>
          <p:cNvPr id="345" name="Google Shape;466;p66" descr=""/>
          <p:cNvPicPr/>
          <p:nvPr/>
        </p:nvPicPr>
        <p:blipFill>
          <a:blip r:embed="rId3"/>
          <a:stretch/>
        </p:blipFill>
        <p:spPr>
          <a:xfrm>
            <a:off x="5069880" y="2792520"/>
            <a:ext cx="3809520" cy="2491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471;p67"/>
          <p:cNvSpPr/>
          <p:nvPr/>
        </p:nvSpPr>
        <p:spPr>
          <a:xfrm>
            <a:off x="598320" y="1897200"/>
            <a:ext cx="793440" cy="494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Calibri"/>
                <a:ea typeface="Calibri"/>
              </a:rPr>
              <a:t>Section 5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Num" idx="46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359881E-A528-4CE9-AB93-FFCA56D42200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77440" y="1142280"/>
            <a:ext cx="310248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7632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Only the decision tree didn’t reach the max accuracy of 0.83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Train/Test split for accuracy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Logistic regression was chosen because it also provides probability predictions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Google Shape;478;p68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Classification Accuracy for Landing success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50" name="Google Shape;479;p68" descr=""/>
          <p:cNvPicPr/>
          <p:nvPr/>
        </p:nvPicPr>
        <p:blipFill>
          <a:blip r:embed="rId2"/>
          <a:stretch/>
        </p:blipFill>
        <p:spPr>
          <a:xfrm>
            <a:off x="4082040" y="1291680"/>
            <a:ext cx="4234680" cy="3398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Num" idx="47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5C4D4B8-0D66-4599-A866-7A1FDFE1C5FB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5099040" y="1429560"/>
            <a:ext cx="2888280" cy="2858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model has a precision of 100% for landings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50% for unsuccessful landings, model is not good for predicting a failed landing.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Google Shape;486;p69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Confusion Matrix of Logistic Regression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354" name="Google Shape;487;p69" descr=""/>
          <p:cNvPicPr/>
          <p:nvPr/>
        </p:nvPicPr>
        <p:blipFill>
          <a:blip r:embed="rId2"/>
          <a:stretch/>
        </p:blipFill>
        <p:spPr>
          <a:xfrm>
            <a:off x="152280" y="968040"/>
            <a:ext cx="4642920" cy="39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ldNum" idx="48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D06D4BF-909F-46FC-A575-A60CE638479C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577440" y="1406160"/>
            <a:ext cx="717048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rm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best landing site is KSC LC-39A located in Florida, USA with highways and railways less than 1km away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best booster type is B4 in the above location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With available data, the prediction model is best suited to predict successful landings but not failed landings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The best orbit to target is VLEO, though others have higher success rate, there’s not enough data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Google Shape;494;p70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Conclusions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ldNum" idx="13"/>
          </p:nvPr>
        </p:nvSpPr>
        <p:spPr>
          <a:xfrm>
            <a:off x="708660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DF8826C5-090C-4BF6-A540-090B258EA88F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79" name="Google Shape;159;p31"/>
          <p:cNvSpPr/>
          <p:nvPr/>
        </p:nvSpPr>
        <p:spPr>
          <a:xfrm>
            <a:off x="573840" y="2109600"/>
            <a:ext cx="793440" cy="49428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ffffff"/>
                </a:solidFill>
                <a:latin typeface="Calibri"/>
                <a:ea typeface="Calibri"/>
              </a:rPr>
              <a:t>Section 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Num" idx="14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60894C01-E125-43B8-BD2B-0A8745E79B20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4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1" name="Google Shape;166;p32"/>
          <p:cNvSpPr/>
          <p:nvPr/>
        </p:nvSpPr>
        <p:spPr>
          <a:xfrm>
            <a:off x="577440" y="1185480"/>
            <a:ext cx="7578360" cy="390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t">
            <a:normAutofit fontScale="27000"/>
          </a:bodyPr>
          <a:p>
            <a:pPr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en" sz="6600" spc="-1" strike="noStrike">
                <a:solidFill>
                  <a:srgbClr val="0b49cb"/>
                </a:solidFill>
                <a:latin typeface="Arial"/>
                <a:ea typeface="Arial"/>
              </a:rPr>
              <a:t>Executive Summary</a:t>
            </a:r>
            <a:endParaRPr b="0" lang="en-US" sz="6600" spc="-1" strike="noStrike">
              <a:latin typeface="Arial"/>
            </a:endParaRPr>
          </a:p>
          <a:p>
            <a:pPr marL="177840" indent="-181080">
              <a:lnSpc>
                <a:spcPct val="12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6600" spc="-1" strike="noStrike">
                <a:solidFill>
                  <a:srgbClr val="292929"/>
                </a:solidFill>
                <a:latin typeface="Arial"/>
                <a:ea typeface="Arial"/>
              </a:rPr>
              <a:t>Data collection methodology:</a:t>
            </a:r>
            <a:endParaRPr b="0" lang="en-US" sz="6600" spc="-1" strike="noStrike">
              <a:latin typeface="Arial"/>
            </a:endParaRPr>
          </a:p>
          <a:p>
            <a:pPr lvl="1" marL="520560" indent="-179280">
              <a:lnSpc>
                <a:spcPct val="120000"/>
              </a:lnSpc>
              <a:spcBef>
                <a:spcPts val="1100"/>
              </a:spcBef>
              <a:buClr>
                <a:srgbClr val="75707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5700" spc="-1" strike="noStrike">
                <a:solidFill>
                  <a:srgbClr val="757070"/>
                </a:solidFill>
                <a:latin typeface="Arial"/>
                <a:ea typeface="Arial"/>
              </a:rPr>
              <a:t>Data was collected from SpaceX Launch data own library and webscraping.</a:t>
            </a:r>
            <a:endParaRPr b="0" lang="en-US" sz="5700" spc="-1" strike="noStrike">
              <a:latin typeface="Arial"/>
            </a:endParaRPr>
          </a:p>
          <a:p>
            <a:pPr marL="177840" indent="-181080">
              <a:lnSpc>
                <a:spcPct val="12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6600" spc="-1" strike="noStrike">
                <a:solidFill>
                  <a:srgbClr val="292929"/>
                </a:solidFill>
                <a:latin typeface="Arial"/>
                <a:ea typeface="Arial"/>
              </a:rPr>
              <a:t>Perform data wrangling</a:t>
            </a:r>
            <a:endParaRPr b="0" lang="en-US" sz="6600" spc="-1" strike="noStrike">
              <a:latin typeface="Arial"/>
            </a:endParaRPr>
          </a:p>
          <a:p>
            <a:pPr lvl="1" marL="520560" indent="-179280">
              <a:lnSpc>
                <a:spcPct val="120000"/>
              </a:lnSpc>
              <a:spcBef>
                <a:spcPts val="1100"/>
              </a:spcBef>
              <a:buClr>
                <a:srgbClr val="75707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5700" spc="-1" strike="noStrike">
                <a:solidFill>
                  <a:srgbClr val="757070"/>
                </a:solidFill>
                <a:latin typeface="Arial"/>
                <a:ea typeface="Arial"/>
              </a:rPr>
              <a:t>Data was cleaned for missing values, preprocessed and  new features were added for analysis</a:t>
            </a:r>
            <a:endParaRPr b="0" lang="en-US" sz="5700" spc="-1" strike="noStrike">
              <a:latin typeface="Arial"/>
            </a:endParaRPr>
          </a:p>
          <a:p>
            <a:pPr marL="177840" indent="-181080">
              <a:lnSpc>
                <a:spcPct val="12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6600" spc="-1" strike="noStrike">
                <a:solidFill>
                  <a:srgbClr val="292929"/>
                </a:solidFill>
                <a:latin typeface="Arial"/>
                <a:ea typeface="Arial"/>
              </a:rPr>
              <a:t>Perform exploratory data analysis (EDA) using visualization and SQL</a:t>
            </a:r>
            <a:endParaRPr b="0" lang="en-US" sz="6600" spc="-1" strike="noStrike">
              <a:latin typeface="Arial"/>
            </a:endParaRPr>
          </a:p>
          <a:p>
            <a:pPr marL="177840" indent="-181080">
              <a:lnSpc>
                <a:spcPct val="12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6600" spc="-1" strike="noStrike">
                <a:solidFill>
                  <a:srgbClr val="292929"/>
                </a:solidFill>
                <a:latin typeface="Arial"/>
                <a:ea typeface="Arial"/>
              </a:rPr>
              <a:t>Perform interactive visual analytics using Folium and Plotly Dash</a:t>
            </a:r>
            <a:endParaRPr b="0" lang="en-US" sz="6600" spc="-1" strike="noStrike">
              <a:latin typeface="Arial"/>
            </a:endParaRPr>
          </a:p>
          <a:p>
            <a:pPr marL="177840" indent="-181080">
              <a:lnSpc>
                <a:spcPct val="12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6600" spc="-1" strike="noStrike">
                <a:solidFill>
                  <a:srgbClr val="292929"/>
                </a:solidFill>
                <a:latin typeface="Arial"/>
                <a:ea typeface="Arial"/>
              </a:rPr>
              <a:t>Perform predictive analysis using classification models</a:t>
            </a:r>
            <a:endParaRPr b="0" lang="en-US" sz="6600" spc="-1" strike="noStrike">
              <a:latin typeface="Arial"/>
            </a:endParaRPr>
          </a:p>
          <a:p>
            <a:pPr lvl="1" marL="520560" indent="-179280">
              <a:lnSpc>
                <a:spcPct val="120000"/>
              </a:lnSpc>
              <a:spcBef>
                <a:spcPts val="1100"/>
              </a:spcBef>
              <a:buClr>
                <a:srgbClr val="757070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5700" spc="-1" strike="noStrike">
                <a:solidFill>
                  <a:srgbClr val="757070"/>
                </a:solidFill>
                <a:latin typeface="Arial"/>
                <a:ea typeface="Arial"/>
              </a:rPr>
              <a:t>Grid search was used with different methods evaluated using accuracy and confusion matrix splitting the data in training and test datasets.</a:t>
            </a:r>
            <a:endParaRPr b="0" lang="en-US" sz="5700" spc="-1" strike="noStrike">
              <a:latin typeface="Arial"/>
            </a:endParaRPr>
          </a:p>
          <a:p>
            <a:pPr marL="177840" indent="-76320">
              <a:lnSpc>
                <a:spcPct val="12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6600" spc="-1" strike="noStrike">
              <a:latin typeface="Arial"/>
            </a:endParaRPr>
          </a:p>
          <a:p>
            <a:pPr marL="177840" indent="-15228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5228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5228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  <a:p>
            <a:pPr marL="177840" indent="-152280">
              <a:lnSpc>
                <a:spcPct val="100000"/>
              </a:lnSpc>
              <a:spcBef>
                <a:spcPts val="1100"/>
              </a:spcBef>
              <a:buNone/>
              <a:tabLst>
                <a:tab algn="l" pos="0"/>
              </a:tabLst>
            </a:pPr>
            <a:endParaRPr b="0" lang="en-US" sz="1700" spc="-1" strike="noStrike">
              <a:latin typeface="Arial"/>
            </a:endParaRPr>
          </a:p>
        </p:txBody>
      </p:sp>
      <p:sp>
        <p:nvSpPr>
          <p:cNvPr id="182" name="Google Shape;167;p32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Methodology</a:t>
            </a: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Num" idx="15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490B6536-79B0-4FDD-8D50-16CEE94152E0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6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7744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From the API and web scraping the fields were: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Launch site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Payload mass in Kg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Orbit: the target orbit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Date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Booster version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Launch Outcome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Booster landing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API URL: https://api.spacexdata.com/v4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Scraping source: https://en.wikipedia.org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Google Shape;174;p33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Data Collection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86" name="Google Shape;175;p33"/>
          <p:cNvSpPr/>
          <p:nvPr/>
        </p:nvSpPr>
        <p:spPr>
          <a:xfrm>
            <a:off x="5793120" y="4464000"/>
            <a:ext cx="17899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Earth Orbits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7" name="Google Shape;176;p33" descr=""/>
          <p:cNvPicPr/>
          <p:nvPr/>
        </p:nvPicPr>
        <p:blipFill>
          <a:blip r:embed="rId2"/>
          <a:stretch/>
        </p:blipFill>
        <p:spPr>
          <a:xfrm>
            <a:off x="4420440" y="1501560"/>
            <a:ext cx="4535280" cy="299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Num" idx="16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B9A69A0-16C5-4661-911F-85D8C8F82A33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7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77440" y="987120"/>
            <a:ext cx="3480120" cy="316908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Filtering: 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Launches with one payload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Falcon 9 launches only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 indent="-336600">
              <a:lnSpc>
                <a:spcPct val="100000"/>
              </a:lnSpc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Remove unnecessary fields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9144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Joining fields: IDs used to extract fields from other tables in API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of data collection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https://github.com/osjuquiga/IBM-Data-Sciene-Capstone/blob/main/jupyter-labs-spacex-data-collection-api.ipynb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marL="177840" indent="-38160">
              <a:lnSpc>
                <a:spcPct val="90000"/>
              </a:lnSpc>
              <a:spcBef>
                <a:spcPts val="799"/>
              </a:spcBef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Google Shape;183;p34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Data Collection – SpaceX API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91" name="Google Shape;184;p34"/>
          <p:cNvSpPr/>
          <p:nvPr/>
        </p:nvSpPr>
        <p:spPr>
          <a:xfrm>
            <a:off x="4341600" y="135036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API call to JSON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Google Shape;185;p34"/>
          <p:cNvSpPr/>
          <p:nvPr/>
        </p:nvSpPr>
        <p:spPr>
          <a:xfrm>
            <a:off x="4947480" y="195696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Pandas Dataframe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Google Shape;186;p34"/>
          <p:cNvSpPr/>
          <p:nvPr/>
        </p:nvSpPr>
        <p:spPr>
          <a:xfrm>
            <a:off x="5549400" y="2563560"/>
            <a:ext cx="147312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Filtering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4" name="Google Shape;187;p34"/>
          <p:cNvSpPr/>
          <p:nvPr/>
        </p:nvSpPr>
        <p:spPr>
          <a:xfrm>
            <a:off x="6742800" y="3861720"/>
            <a:ext cx="147312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Save to CSV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Google Shape;188;p34"/>
          <p:cNvSpPr/>
          <p:nvPr/>
        </p:nvSpPr>
        <p:spPr>
          <a:xfrm>
            <a:off x="6186960" y="3204000"/>
            <a:ext cx="147312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Joining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6" name="Google Shape;189;p34"/>
          <p:cNvSpPr/>
          <p:nvPr/>
        </p:nvSpPr>
        <p:spPr>
          <a:xfrm>
            <a:off x="4341600" y="2114280"/>
            <a:ext cx="2023920" cy="23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Num" idx="17"/>
          </p:nvPr>
        </p:nvSpPr>
        <p:spPr>
          <a:xfrm>
            <a:off x="6536160" y="4519080"/>
            <a:ext cx="2057040" cy="30096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" sz="1200" spc="-1" strike="noStrike">
                <a:solidFill>
                  <a:srgbClr val="1c7ddb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037FE68E-A1FA-41A5-AD00-F9FB9C542F72}" type="slidenum">
              <a:rPr b="0" lang="en" sz="1200" spc="-1" strike="noStrike">
                <a:solidFill>
                  <a:srgbClr val="1c7ddb"/>
                </a:solidFill>
                <a:latin typeface="Arial"/>
                <a:ea typeface="Arial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91920" y="1344240"/>
            <a:ext cx="2949120" cy="3551400"/>
          </a:xfrm>
          <a:prstGeom prst="rect">
            <a:avLst/>
          </a:prstGeom>
          <a:noFill/>
          <a:ln w="0">
            <a:noFill/>
          </a:ln>
        </p:spPr>
        <p:txBody>
          <a:bodyPr lIns="68400" rIns="68400" tIns="34200" bIns="34200" anchor="t">
            <a:noAutofit/>
          </a:bodyPr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Beautifulsoup to parse HTML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Data frame populated with iteration over all relevant HTML tables with launch entries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  <a:p>
            <a:pPr marL="177840" indent="-184320">
              <a:lnSpc>
                <a:spcPct val="100000"/>
              </a:lnSpc>
              <a:spcBef>
                <a:spcPts val="11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" sz="1700" spc="-1" strike="noStrike">
                <a:solidFill>
                  <a:srgbClr val="292929"/>
                </a:solidFill>
                <a:latin typeface="Arial"/>
                <a:ea typeface="Arial"/>
              </a:rPr>
              <a:t>GitHub URL of webscrapping </a:t>
            </a:r>
            <a:r>
              <a:rPr b="0" lang="en" sz="1700" spc="-1" strike="noStrike" u="sng">
                <a:solidFill>
                  <a:srgbClr val="0563c1"/>
                </a:solidFill>
                <a:uFillTx/>
                <a:latin typeface="Arial"/>
                <a:ea typeface="Arial"/>
                <a:hlinkClick r:id="rId2"/>
              </a:rPr>
              <a:t>https://github.com/osjuquiga/IBM-Data-Sciene-Capstone/blob/main/jupyter-labs-webscraping.ipynb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196;p35"/>
          <p:cNvSpPr/>
          <p:nvPr/>
        </p:nvSpPr>
        <p:spPr>
          <a:xfrm>
            <a:off x="577440" y="40392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197;p35"/>
          <p:cNvSpPr/>
          <p:nvPr/>
        </p:nvSpPr>
        <p:spPr>
          <a:xfrm>
            <a:off x="691920" y="518400"/>
            <a:ext cx="7886520" cy="41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 anchor="ctr">
            <a:normAutofit fontScale="83000"/>
          </a:bodyPr>
          <a:p>
            <a:pPr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" sz="3000" spc="-1" strike="noStrike">
                <a:solidFill>
                  <a:srgbClr val="0b49cb"/>
                </a:solidFill>
                <a:latin typeface="Arial"/>
                <a:ea typeface="Arial"/>
              </a:rPr>
              <a:t>Data Collection - Scraping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1" name="Google Shape;198;p35"/>
          <p:cNvSpPr/>
          <p:nvPr/>
        </p:nvSpPr>
        <p:spPr>
          <a:xfrm>
            <a:off x="4341600" y="135036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HTTP response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2" name="Google Shape;199;p35"/>
          <p:cNvSpPr/>
          <p:nvPr/>
        </p:nvSpPr>
        <p:spPr>
          <a:xfrm>
            <a:off x="5005440" y="214272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Parse HTML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3" name="Google Shape;200;p35"/>
          <p:cNvSpPr/>
          <p:nvPr/>
        </p:nvSpPr>
        <p:spPr>
          <a:xfrm>
            <a:off x="6158160" y="372708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Save to CSV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Google Shape;201;p35"/>
          <p:cNvSpPr/>
          <p:nvPr/>
        </p:nvSpPr>
        <p:spPr>
          <a:xfrm>
            <a:off x="5555160" y="2934720"/>
            <a:ext cx="1695600" cy="474480"/>
          </a:xfrm>
          <a:prstGeom prst="rect">
            <a:avLst/>
          </a:prstGeom>
          <a:solidFill>
            <a:schemeClr val="lt2"/>
          </a:solidFill>
          <a:ln w="9525">
            <a:solidFill>
              <a:srgbClr val="44546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Populate Pandas dataframe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Google Shape;202;p35"/>
          <p:cNvSpPr/>
          <p:nvPr/>
        </p:nvSpPr>
        <p:spPr>
          <a:xfrm>
            <a:off x="3943800" y="2142720"/>
            <a:ext cx="2023920" cy="2327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50">
            <a:solidFill>
              <a:srgbClr val="44546a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2024-06-18T15:50:06Z</dcterms:created>
  <dc:creator/>
  <dc:description/>
  <dc:language>en-US</dc:language>
  <cp:lastModifiedBy/>
  <dcterms:modified xsi:type="dcterms:W3CDTF">2024-06-18T15:50:42Z</dcterms:modified>
  <cp:revision>2</cp:revision>
  <dc:subject/>
  <dc:title/>
</cp:coreProperties>
</file>